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9" r:id="rId15"/>
    <p:sldId id="290" r:id="rId16"/>
    <p:sldId id="288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User Analytics in the Telecommunication Industry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26392D-C0DD-A4A1-BEFC-505301345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973395" cy="9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D62-057B-C431-3B92-840029A5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Engagement Analysis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EDC991-B611-7436-8AFC-E250D7DA7D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6602" t="23575" r="32780" b="9778"/>
          <a:stretch>
            <a:fillRect/>
          </a:stretch>
        </p:blipFill>
        <p:spPr>
          <a:xfrm>
            <a:off x="913795" y="1976285"/>
            <a:ext cx="4847908" cy="264487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AE45FA-C330-7ADE-2A3A-DA759BD269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5996" t="30659" r="46154" b="23161"/>
          <a:stretch>
            <a:fillRect/>
          </a:stretch>
        </p:blipFill>
        <p:spPr>
          <a:xfrm>
            <a:off x="6430299" y="1976285"/>
            <a:ext cx="4847906" cy="264487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8A9AB8-B42D-BB93-124D-283A2052AC1D}"/>
              </a:ext>
            </a:extLst>
          </p:cNvPr>
          <p:cNvSpPr txBox="1"/>
          <p:nvPr/>
        </p:nvSpPr>
        <p:spPr>
          <a:xfrm>
            <a:off x="363794" y="4798141"/>
            <a:ext cx="53979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0 (Red): Likely inactive or disengaged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1 (Blue): A single, extreme outlier with very high traffic and usage duration. This is a super engaged power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2 (Green): Most users fall here. Moderate duration and traffic. Likely average/typical users with regular engagement.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98260-597A-A3E6-36A2-C365A5D8E35F}"/>
              </a:ext>
            </a:extLst>
          </p:cNvPr>
          <p:cNvSpPr txBox="1"/>
          <p:nvPr/>
        </p:nvSpPr>
        <p:spPr>
          <a:xfrm>
            <a:off x="6430297" y="4798141"/>
            <a:ext cx="5397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3 apps by total data usage is shown with gaming being on top with maximum data usage.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8D949C-65D3-84AD-8D96-C9708FD95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973395" cy="9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C5F8-3485-C044-98D8-0CCFA48C2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Engagement Analysis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08D773-2F98-756E-D02D-838EE83CDD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5186" t="20696" r="15368" b="53805"/>
          <a:stretch>
            <a:fillRect/>
          </a:stretch>
        </p:blipFill>
        <p:spPr>
          <a:xfrm>
            <a:off x="442453" y="2104103"/>
            <a:ext cx="5397908" cy="229091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BE94E9-BC2F-0211-016E-4D068F2F9F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5592" t="56689" r="12555" b="9790"/>
          <a:stretch>
            <a:fillRect/>
          </a:stretch>
        </p:blipFill>
        <p:spPr>
          <a:xfrm>
            <a:off x="6351641" y="2104103"/>
            <a:ext cx="5397906" cy="229091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26E9BD-A677-ECE4-5180-E1F212E6B651}"/>
              </a:ext>
            </a:extLst>
          </p:cNvPr>
          <p:cNvSpPr txBox="1"/>
          <p:nvPr/>
        </p:nvSpPr>
        <p:spPr>
          <a:xfrm>
            <a:off x="442453" y="5063613"/>
            <a:ext cx="5397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engagement per user is calculated by each MSISDN number.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AA9F5-2030-47D7-9792-1DC70AAB1091}"/>
              </a:ext>
            </a:extLst>
          </p:cNvPr>
          <p:cNvSpPr txBox="1"/>
          <p:nvPr/>
        </p:nvSpPr>
        <p:spPr>
          <a:xfrm>
            <a:off x="6351641" y="5063613"/>
            <a:ext cx="5397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engagement per manufacturer and per handset is calculated with each name.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699C0A-14F3-BED2-A6EC-5B20B14A7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73395" cy="9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48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0483-5B14-7C79-9A31-DCE345EA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Engagement Analysis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69CD68-FD09-CA83-E756-6CA4091C6F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5792" t="26815" r="31565" b="17033"/>
          <a:stretch>
            <a:fillRect/>
          </a:stretch>
        </p:blipFill>
        <p:spPr>
          <a:xfrm>
            <a:off x="816078" y="2076451"/>
            <a:ext cx="5063612" cy="300682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C87566C-9CB4-1280-D79C-2B2C964ED4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5389" t="28863" r="50810" b="18482"/>
          <a:stretch>
            <a:fillRect/>
          </a:stretch>
        </p:blipFill>
        <p:spPr>
          <a:xfrm>
            <a:off x="6312312" y="2073993"/>
            <a:ext cx="5063610" cy="300682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01FCC9-5C9D-3E68-762A-A8FF337CB89F}"/>
              </a:ext>
            </a:extLst>
          </p:cNvPr>
          <p:cNvSpPr txBox="1"/>
          <p:nvPr/>
        </p:nvSpPr>
        <p:spPr>
          <a:xfrm>
            <a:off x="137651" y="5151700"/>
            <a:ext cx="11916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data points are concentrated around low RTT values (0–5000 </a:t>
            </a:r>
            <a:r>
              <a:rPr lang="en-US" dirty="0" err="1"/>
              <a:t>ms</a:t>
            </a:r>
            <a:r>
              <a:rPr lang="en-US" dirty="0"/>
              <a:t>) with a wide range of throughput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Indicates most users are on low-latency networks but still experience varied download speeds — likely due to other influencing factors (e.g., congestion, device capability).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few users have RTT values above 20,000 </a:t>
            </a:r>
            <a:r>
              <a:rPr lang="en-US" dirty="0" err="1"/>
              <a:t>ms.</a:t>
            </a:r>
            <a:r>
              <a:rPr lang="en-US" dirty="0"/>
              <a:t> These users experience extremely low throughput, indicating very poor connection quality.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10 handsets with highest RTT and lowest DL throughput are shown.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1A60C3-519B-EDBC-CB52-35A9BCD5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973395" cy="9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62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F7D9-33EC-8B56-6BDC-CA660219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9078F-7C62-FEFB-0DCC-701CF389B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RTT and Throughput have inverse relationship.</a:t>
            </a:r>
          </a:p>
          <a:p>
            <a:r>
              <a:rPr lang="en-US" dirty="0"/>
              <a:t>TCP retransmission volume is high for certain users—may indicate bad connection quality.</a:t>
            </a:r>
          </a:p>
          <a:p>
            <a:r>
              <a:rPr lang="en-US" dirty="0"/>
              <a:t>Certain handsets consistently show poor network KPIs—may need optimization.</a:t>
            </a:r>
          </a:p>
          <a:p>
            <a:r>
              <a:rPr lang="en-US" dirty="0"/>
              <a:t>Clustering helps identify poor experience users to focus network improvement.</a:t>
            </a:r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BB703-EA58-901A-9A3B-51D8A7169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73395" cy="9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29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27ADB-0822-B77D-2825-ED4DED5C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Analytics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71A83-DE32-45ED-40FD-72CABCBF6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TCP DL Retransmission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979F97-8925-80B3-9FC5-08BEF2621C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RTT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83AE12-CACE-35A3-FACE-93640C1C21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Throughput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37978A-0CB8-862B-4F70-67B88948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00" t="36559" r="59839" b="27025"/>
          <a:stretch>
            <a:fillRect/>
          </a:stretch>
        </p:blipFill>
        <p:spPr>
          <a:xfrm>
            <a:off x="560439" y="2695725"/>
            <a:ext cx="3725821" cy="3023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9A2F76-8C3F-29C0-7AC4-8DF90E9794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81" t="37132" r="65342" b="26882"/>
          <a:stretch>
            <a:fillRect/>
          </a:stretch>
        </p:blipFill>
        <p:spPr>
          <a:xfrm>
            <a:off x="4446711" y="2695725"/>
            <a:ext cx="3677159" cy="3023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9CC476-FCB1-D9FA-4FFE-13BF1346AD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22" t="37276" r="61029" b="27455"/>
          <a:stretch>
            <a:fillRect/>
          </a:stretch>
        </p:blipFill>
        <p:spPr>
          <a:xfrm>
            <a:off x="8337753" y="2650731"/>
            <a:ext cx="3559279" cy="30680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200FCA-54EB-16FB-364A-D6EBC163A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973395" cy="9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29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9524-FEB1-9DB4-6A71-0345A8D2E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Analytics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64C65-43B7-5D95-97CE-8A98E7D025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ffectLst/>
              </a:rPr>
              <a:t>Cluster 0 (red): Low throughput &amp; high RTT → Worst experience. Likely experiencing slow speeds and high latency.</a:t>
            </a:r>
          </a:p>
          <a:p>
            <a:r>
              <a:rPr lang="en-US" dirty="0">
                <a:effectLst/>
              </a:rPr>
              <a:t>Cluster 1 (blue): Moderate throughput &amp; low RTT → Average experience. Balanced but not ideal performance.</a:t>
            </a:r>
          </a:p>
          <a:p>
            <a:r>
              <a:rPr lang="en-US" dirty="0">
                <a:effectLst/>
              </a:rPr>
              <a:t>Cluster 2 (</a:t>
            </a:r>
            <a:r>
              <a:rPr lang="en-US" dirty="0" err="1">
                <a:effectLst/>
              </a:rPr>
              <a:t>greene</a:t>
            </a:r>
            <a:r>
              <a:rPr lang="en-US" dirty="0">
                <a:effectLst/>
              </a:rPr>
              <a:t>): High throughput &amp; low RTT → Best experience. Fast network, low delays — possibly premium or urban users.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6B34B9-C243-22A9-A531-1A66B7D229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5591" t="20705" r="31783" b="9790"/>
          <a:stretch>
            <a:fillRect/>
          </a:stretch>
        </p:blipFill>
        <p:spPr>
          <a:xfrm>
            <a:off x="6666271" y="2076450"/>
            <a:ext cx="4945626" cy="36226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D8C17-3F3D-4834-BD34-C78CAB8F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73395" cy="9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45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C7A6-DEB6-8625-0E30-408762E62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Satisfaction Analysis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04E59E-0AA9-9D91-2337-CF0A9F8A2C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5995" t="36894" r="44523" b="39350"/>
          <a:stretch>
            <a:fillRect/>
          </a:stretch>
        </p:blipFill>
        <p:spPr>
          <a:xfrm>
            <a:off x="913795" y="2076451"/>
            <a:ext cx="4611934" cy="259387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DB0214-6352-AC10-477F-1AC7126F3C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4984" t="47693" r="45749" b="40433"/>
          <a:stretch>
            <a:fillRect/>
          </a:stretch>
        </p:blipFill>
        <p:spPr>
          <a:xfrm>
            <a:off x="6233652" y="2076450"/>
            <a:ext cx="5456903" cy="259387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13EFC1-0E41-BA86-6EBD-3025F256F443}"/>
              </a:ext>
            </a:extLst>
          </p:cNvPr>
          <p:cNvSpPr txBox="1"/>
          <p:nvPr/>
        </p:nvSpPr>
        <p:spPr>
          <a:xfrm>
            <a:off x="913795" y="5083277"/>
            <a:ext cx="4611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Engagement score, Experience score and satisfaction score are calculated for each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with highest scores are shown.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E6D1E-774A-6913-3678-399BC0BB09B5}"/>
              </a:ext>
            </a:extLst>
          </p:cNvPr>
          <p:cNvSpPr txBox="1"/>
          <p:nvPr/>
        </p:nvSpPr>
        <p:spPr>
          <a:xfrm>
            <a:off x="6233652" y="5048071"/>
            <a:ext cx="46119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Engagement score, Experience score and Satisfaction score for each cluster is calculated.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0 has higher scores than cluster 1.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0C1A67-E20D-D3FC-5650-7926FF83F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973395" cy="9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33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2A3E0-046A-A25A-AC15-7FEE05D5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Satisfaction Analysis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7F5CF5-9FC3-BA08-6609-9FED38E22B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3768" t="17097" r="46750" b="27471"/>
          <a:stretch>
            <a:fillRect/>
          </a:stretch>
        </p:blipFill>
        <p:spPr>
          <a:xfrm>
            <a:off x="913795" y="2241755"/>
            <a:ext cx="4769250" cy="274477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262503-EA04-F27E-9DE1-B179CB2B02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3365" t="17107" r="53036" b="27479"/>
          <a:stretch>
            <a:fillRect/>
          </a:stretch>
        </p:blipFill>
        <p:spPr>
          <a:xfrm>
            <a:off x="6508955" y="2241755"/>
            <a:ext cx="4769250" cy="274477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7ED361-837F-1660-F365-B0059BEAE916}"/>
              </a:ext>
            </a:extLst>
          </p:cNvPr>
          <p:cNvSpPr txBox="1"/>
          <p:nvPr/>
        </p:nvSpPr>
        <p:spPr>
          <a:xfrm>
            <a:off x="913795" y="5515897"/>
            <a:ext cx="10364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SQL queries show the Engagement score, Experience Score, Satisfaction Score and particular satisfaction cluster for each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Description of All the variables is also shown.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648FE5-E464-B88F-C920-C368B338B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973395" cy="9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91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0A55A-42A7-EE7E-0F8F-4A8891361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Satisfaction Analysis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6EC41E-17AE-6D9B-2A3A-AA855508B2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1871472"/>
            <a:ext cx="4856163" cy="338211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4A0575-B005-6436-D9D2-4F843A33D8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1439" y="1871472"/>
            <a:ext cx="4857750" cy="338211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B23060-D9EF-EC07-BCC8-595EA5E830CC}"/>
              </a:ext>
            </a:extLst>
          </p:cNvPr>
          <p:cNvSpPr txBox="1"/>
          <p:nvPr/>
        </p:nvSpPr>
        <p:spPr>
          <a:xfrm>
            <a:off x="913795" y="5663381"/>
            <a:ext cx="10353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Tracking for all the data is created and shown.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Link-  </a:t>
            </a:r>
            <a:r>
              <a:rPr lang="en-US" dirty="0" err="1"/>
              <a:t>streamlit</a:t>
            </a:r>
            <a:r>
              <a:rPr lang="en-US" dirty="0"/>
              <a:t> run telecom_dashboard.py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Link-  </a:t>
            </a:r>
            <a:r>
              <a:rPr lang="en-US" dirty="0" err="1"/>
              <a:t>mlflow</a:t>
            </a:r>
            <a:r>
              <a:rPr lang="en-US" dirty="0"/>
              <a:t> </a:t>
            </a:r>
            <a:r>
              <a:rPr lang="en-US" dirty="0" err="1"/>
              <a:t>ui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D3D525-1D02-E9E0-DE02-521195F80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973395" cy="9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18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BFC8-372D-6BDB-5ECA-DAD0349B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3EB4C-2080-10E8-019E-2C3BDF406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Based on the telecom data analysis, the company demonstrates a </a:t>
            </a:r>
            <a:r>
              <a:rPr lang="en-US" b="1" dirty="0"/>
              <a:t>positive growth potential</a:t>
            </a:r>
            <a:r>
              <a:rPr lang="en-US" dirty="0"/>
              <a:t>, but with certain conditions:</a:t>
            </a:r>
          </a:p>
          <a:p>
            <a:r>
              <a:rPr lang="en-US" b="1" dirty="0"/>
              <a:t>High User Engagement:</a:t>
            </a:r>
            <a:r>
              <a:rPr lang="en-US" dirty="0"/>
              <a:t> A significant number of users show high engagement based on usage metrics like total duration, traffic volume, and session count.</a:t>
            </a:r>
          </a:p>
          <a:p>
            <a:r>
              <a:rPr lang="en-US" b="1" dirty="0"/>
              <a:t>Strong Demand for Data:</a:t>
            </a:r>
            <a:r>
              <a:rPr lang="en-US" dirty="0"/>
              <a:t> Users with devices from brands like Apple and Samsung demonstrate substantial data consumption, indicating a continued demand for mobile services.</a:t>
            </a:r>
          </a:p>
          <a:p>
            <a:r>
              <a:rPr lang="en-US" b="1" dirty="0"/>
              <a:t>Opportunities in Broadband:</a:t>
            </a:r>
            <a:r>
              <a:rPr lang="en-US" dirty="0"/>
              <a:t> Huawei's dominance in fixed wireless routers (B528S-23A) signals growth potential in the </a:t>
            </a:r>
            <a:r>
              <a:rPr lang="en-US" b="1" dirty="0"/>
              <a:t>home broadband or fixed wireless market</a:t>
            </a:r>
            <a:r>
              <a:rPr lang="en-US" dirty="0"/>
              <a:t>, especially as remote work and online entertainment increase.</a:t>
            </a:r>
          </a:p>
          <a:p>
            <a:r>
              <a:rPr lang="en-IN" b="1" dirty="0"/>
              <a:t>Positive Indicators: </a:t>
            </a:r>
            <a:r>
              <a:rPr lang="en-IN" dirty="0">
                <a:effectLst/>
              </a:rPr>
              <a:t>Large, Diverse User base, Data driven growth with rising mobile and home broadband usage and Multiple customer segments (</a:t>
            </a:r>
            <a:r>
              <a:rPr lang="en-IN" dirty="0" err="1">
                <a:effectLst/>
              </a:rPr>
              <a:t>highe</a:t>
            </a:r>
            <a:r>
              <a:rPr lang="en-IN" dirty="0">
                <a:effectLst/>
              </a:rPr>
              <a:t> end and budget users).</a:t>
            </a:r>
          </a:p>
          <a:p>
            <a:endParaRPr lang="en-IN" dirty="0">
              <a:effectLst/>
            </a:endParaRPr>
          </a:p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Limitations- Missing user demographics, Limited Time frame, No competitive comparison, Device centric analysis, Lack of Revenue/Cost Data.</a:t>
            </a:r>
          </a:p>
          <a:p>
            <a:pPr marL="36900" indent="0">
              <a:buNone/>
            </a:pPr>
            <a:endParaRPr lang="en-IN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A9F891-5269-0475-4E4C-C32EC67DC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73395" cy="9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76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Index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 fontScale="92500"/>
          </a:bodyPr>
          <a:lstStyle/>
          <a:p>
            <a:pPr marL="36900" lvl="0" indent="0">
              <a:buNone/>
            </a:pPr>
            <a:r>
              <a:rPr lang="en-IN" sz="2400" dirty="0"/>
              <a:t>Introduction</a:t>
            </a:r>
          </a:p>
          <a:p>
            <a:pPr marL="36900" lvl="0" indent="0">
              <a:buNone/>
            </a:pPr>
            <a:r>
              <a:rPr lang="en-IN" sz="2400" dirty="0"/>
              <a:t>Project Objectives</a:t>
            </a:r>
          </a:p>
          <a:p>
            <a:pPr marL="36900" lvl="0" indent="0">
              <a:buNone/>
            </a:pPr>
            <a:r>
              <a:rPr lang="en-IN" sz="2400" dirty="0"/>
              <a:t>User Overview Analysis</a:t>
            </a:r>
          </a:p>
          <a:p>
            <a:pPr marL="36900" lvl="0" indent="0">
              <a:buNone/>
            </a:pPr>
            <a:r>
              <a:rPr lang="en-IN" sz="2400" dirty="0"/>
              <a:t>User Engagement Analysis</a:t>
            </a:r>
          </a:p>
          <a:p>
            <a:pPr marL="36900" lvl="0" indent="0">
              <a:buNone/>
            </a:pPr>
            <a:r>
              <a:rPr lang="en-IN" sz="2400" dirty="0"/>
              <a:t>Experience Analytics</a:t>
            </a:r>
          </a:p>
          <a:p>
            <a:pPr marL="36900" lvl="0" indent="0">
              <a:buNone/>
            </a:pPr>
            <a:r>
              <a:rPr lang="en-IN" sz="2400" dirty="0"/>
              <a:t>Satisfaction Analysis</a:t>
            </a:r>
          </a:p>
          <a:p>
            <a:pPr marL="36900" lvl="0" indent="0">
              <a:buNone/>
            </a:pPr>
            <a:r>
              <a:rPr lang="en-IN" sz="2400" dirty="0"/>
              <a:t>Key Insights</a:t>
            </a:r>
          </a:p>
          <a:p>
            <a:pPr marL="36900" lvl="0" indent="0">
              <a:buNone/>
            </a:pPr>
            <a:r>
              <a:rPr lang="en-US" sz="2400" dirty="0"/>
              <a:t>Conclusion and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5BFA4-4583-4EB3-AD40-232BF843C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0"/>
            <a:ext cx="973395" cy="9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02151-BC04-C2A2-90C8-45ABA5437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E2D69-90DC-EAB3-389C-6470682AE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Acquisition is recommended if the financial checks align, but </a:t>
            </a:r>
            <a:r>
              <a:rPr lang="en-US" b="1" dirty="0"/>
              <a:t>service quality improvements and marketing to upgrade older device users should be priorities.</a:t>
            </a:r>
            <a:endParaRPr lang="en-US" dirty="0"/>
          </a:p>
          <a:p>
            <a:r>
              <a:rPr lang="en-US" dirty="0"/>
              <a:t>The user base shows </a:t>
            </a:r>
            <a:r>
              <a:rPr lang="en-US" b="1" dirty="0"/>
              <a:t>strong growth potential</a:t>
            </a:r>
            <a:r>
              <a:rPr lang="en-US" dirty="0"/>
              <a:t>, especially in mobile data and fixed wireless segments.</a:t>
            </a:r>
          </a:p>
          <a:p>
            <a:r>
              <a:rPr lang="en-US" dirty="0"/>
              <a:t>However, </a:t>
            </a:r>
            <a:r>
              <a:rPr lang="en-US" b="1" dirty="0"/>
              <a:t>due diligence is required</a:t>
            </a:r>
            <a:r>
              <a:rPr lang="en-US" dirty="0"/>
              <a:t> to assess financial health (revenue, debt, costs) and customer churn rates.</a:t>
            </a:r>
          </a:p>
          <a:p>
            <a:r>
              <a:rPr lang="en-US" dirty="0"/>
              <a:t>Focused investment in </a:t>
            </a:r>
            <a:r>
              <a:rPr lang="en-US" b="1" dirty="0"/>
              <a:t>network optimization</a:t>
            </a:r>
            <a:r>
              <a:rPr lang="en-US" dirty="0"/>
              <a:t> and </a:t>
            </a:r>
            <a:r>
              <a:rPr lang="en-US" b="1" dirty="0"/>
              <a:t>user experience improvement</a:t>
            </a:r>
            <a:r>
              <a:rPr lang="en-US" dirty="0"/>
              <a:t> (e.g., reducing RTT, improving throughput) is crucial to retain and grow the user base.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A1C9C-56B2-F71A-436D-5D337BDAA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73395" cy="9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08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8418-4D78-3B0D-C35E-536163A0B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75D90-CE43-C6FC-4D7A-B8008D471163}"/>
              </a:ext>
            </a:extLst>
          </p:cNvPr>
          <p:cNvSpPr txBox="1"/>
          <p:nvPr/>
        </p:nvSpPr>
        <p:spPr>
          <a:xfrm>
            <a:off x="9783096" y="5496232"/>
            <a:ext cx="1602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</a:t>
            </a:r>
          </a:p>
          <a:p>
            <a:r>
              <a:rPr lang="en-US" dirty="0"/>
              <a:t>Alankar Saxena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E0B2B-5DA2-89F0-3BBF-D39315D8C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73395" cy="9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63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4FB1A-2B1E-365A-19C5-D36BE33C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FC416-0AE4-7831-A719-3CB2972000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project focuses on analyzing a </a:t>
            </a:r>
            <a:r>
              <a:rPr lang="en-US" b="1" dirty="0"/>
              <a:t>telecom customer dataset</a:t>
            </a:r>
            <a:r>
              <a:rPr lang="en-US" dirty="0"/>
              <a:t> to understand </a:t>
            </a:r>
            <a:r>
              <a:rPr lang="en-US" b="1" dirty="0"/>
              <a:t>user engagement, experience, and satisfaction</a:t>
            </a:r>
            <a:r>
              <a:rPr lang="en-US" dirty="0"/>
              <a:t>.</a:t>
            </a:r>
          </a:p>
          <a:p>
            <a:r>
              <a:rPr lang="en-US" dirty="0"/>
              <a:t>The goal is to generate insights on user behavior, network performance, and customer segmentation to support business decisions.</a:t>
            </a:r>
          </a:p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A62921-4F48-D9B7-8FAB-7A055C2B9B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21677" y="2076450"/>
            <a:ext cx="3293807" cy="362267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4E5716-FC80-2424-321F-05CF31C78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73395" cy="9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50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FE800-548A-6A99-3262-16BDD7E9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CAF5E-8710-B85C-EA15-9BB1CB667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</a:t>
            </a:r>
            <a:r>
              <a:rPr lang="en-US" b="1" dirty="0"/>
              <a:t>Exploratory Data Analysis (EDA)</a:t>
            </a:r>
            <a:r>
              <a:rPr lang="en-US" dirty="0"/>
              <a:t> to understand user behavior.</a:t>
            </a:r>
          </a:p>
          <a:p>
            <a:r>
              <a:rPr lang="en-US" dirty="0"/>
              <a:t>Derive key metrics like </a:t>
            </a:r>
            <a:r>
              <a:rPr lang="en-US" b="1" dirty="0"/>
              <a:t>Engagement Score</a:t>
            </a:r>
            <a:r>
              <a:rPr lang="en-US" dirty="0"/>
              <a:t>, </a:t>
            </a:r>
            <a:r>
              <a:rPr lang="en-US" b="1" dirty="0"/>
              <a:t>Experience Score</a:t>
            </a:r>
            <a:r>
              <a:rPr lang="en-US" dirty="0"/>
              <a:t>, and </a:t>
            </a:r>
            <a:r>
              <a:rPr lang="en-US" b="1" dirty="0"/>
              <a:t>Satisfaction Score</a:t>
            </a:r>
            <a:r>
              <a:rPr lang="en-US" dirty="0"/>
              <a:t>.</a:t>
            </a:r>
          </a:p>
          <a:p>
            <a:r>
              <a:rPr lang="en-US" dirty="0"/>
              <a:t>Apply </a:t>
            </a:r>
            <a:r>
              <a:rPr lang="en-US" b="1" dirty="0"/>
              <a:t>clustering techniques</a:t>
            </a:r>
            <a:r>
              <a:rPr lang="en-US" dirty="0"/>
              <a:t> to group users based on similar behaviors.</a:t>
            </a:r>
          </a:p>
          <a:p>
            <a:r>
              <a:rPr lang="en-US" dirty="0"/>
              <a:t>Use </a:t>
            </a:r>
            <a:r>
              <a:rPr lang="en-US" b="1" dirty="0"/>
              <a:t>PCA (Principal Component Analysis)</a:t>
            </a:r>
            <a:r>
              <a:rPr lang="en-US" dirty="0"/>
              <a:t> to reduce dimensionality and interpret key components.</a:t>
            </a:r>
          </a:p>
          <a:p>
            <a:r>
              <a:rPr lang="en-US" dirty="0"/>
              <a:t>Build an </a:t>
            </a:r>
            <a:r>
              <a:rPr lang="en-US" b="1" dirty="0"/>
              <a:t>interactive dashboard (</a:t>
            </a:r>
            <a:r>
              <a:rPr lang="en-US" b="1" dirty="0" err="1"/>
              <a:t>Streamlit</a:t>
            </a:r>
            <a:r>
              <a:rPr lang="en-US" b="1" dirty="0"/>
              <a:t>)</a:t>
            </a:r>
            <a:r>
              <a:rPr lang="en-US" dirty="0"/>
              <a:t> for visualization.</a:t>
            </a:r>
          </a:p>
          <a:p>
            <a:r>
              <a:rPr lang="en-US" dirty="0"/>
              <a:t>Perform </a:t>
            </a:r>
            <a:r>
              <a:rPr lang="en-US" b="1" dirty="0"/>
              <a:t>Model Deployment Tracking using </a:t>
            </a:r>
            <a:r>
              <a:rPr lang="en-US" b="1" dirty="0" err="1"/>
              <a:t>MLflow</a:t>
            </a:r>
            <a:r>
              <a:rPr lang="en-US" b="1" dirty="0"/>
              <a:t> and Docker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45B0B-BB81-AA04-59A2-527F7F0F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73395" cy="9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34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3FEE-8309-784A-0E2B-57C510EF3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Overview Analysis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F22C0F-D8B0-0156-D0DA-C00ADDD36D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6198" t="22856" r="12330" b="12354"/>
          <a:stretch>
            <a:fillRect/>
          </a:stretch>
        </p:blipFill>
        <p:spPr>
          <a:xfrm>
            <a:off x="481781" y="2076451"/>
            <a:ext cx="5397909" cy="277085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E22CEBA-B516-EB9A-4802-055E910F47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5591" t="27183" r="32998" b="14885"/>
          <a:stretch>
            <a:fillRect/>
          </a:stretch>
        </p:blipFill>
        <p:spPr>
          <a:xfrm>
            <a:off x="6312311" y="2076451"/>
            <a:ext cx="5397908" cy="277085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68ABB8-B381-D97F-E985-EC14713BBD90}"/>
              </a:ext>
            </a:extLst>
          </p:cNvPr>
          <p:cNvSpPr txBox="1"/>
          <p:nvPr/>
        </p:nvSpPr>
        <p:spPr>
          <a:xfrm>
            <a:off x="481781" y="5279923"/>
            <a:ext cx="5397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10 handsets are shown.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Huawei B528S-23A is the most used handset with much more quantity than others.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543E4-B873-A36B-EC3E-ADB9EB455C06}"/>
              </a:ext>
            </a:extLst>
          </p:cNvPr>
          <p:cNvSpPr txBox="1"/>
          <p:nvPr/>
        </p:nvSpPr>
        <p:spPr>
          <a:xfrm>
            <a:off x="6312311" y="5279923"/>
            <a:ext cx="5397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Apple handsets are being used by maximum people followed by Samsung and Huawei.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D2F298-BE57-D621-7A32-2F1E89821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973395" cy="9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11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CBE3-80F7-A46C-302B-4147920F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Overview Analysis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A706EA-5D89-E5E6-CBC4-283DDE493C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5995" t="28255" r="20227" b="14513"/>
          <a:stretch>
            <a:fillRect/>
          </a:stretch>
        </p:blipFill>
        <p:spPr>
          <a:xfrm>
            <a:off x="403222" y="1612489"/>
            <a:ext cx="3539611" cy="266945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F05FFB-4F37-1AC7-D001-6B3929BA14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6401" t="24304" r="19842" b="18482"/>
          <a:stretch>
            <a:fillRect/>
          </a:stretch>
        </p:blipFill>
        <p:spPr>
          <a:xfrm>
            <a:off x="4365523" y="1612489"/>
            <a:ext cx="3539611" cy="266945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B83150-78BD-3B52-FAE7-2D35FDC8BC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088" t="32393" r="19880" b="11614"/>
          <a:stretch>
            <a:fillRect/>
          </a:stretch>
        </p:blipFill>
        <p:spPr>
          <a:xfrm>
            <a:off x="8327825" y="1612489"/>
            <a:ext cx="3539612" cy="26694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3AAF77-208A-2094-CA07-A166A747C7F4}"/>
              </a:ext>
            </a:extLst>
          </p:cNvPr>
          <p:cNvSpPr txBox="1"/>
          <p:nvPr/>
        </p:nvSpPr>
        <p:spPr>
          <a:xfrm>
            <a:off x="403222" y="4768645"/>
            <a:ext cx="114642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Apple top 5 handsets </a:t>
            </a:r>
            <a:r>
              <a:rPr lang="en-US" dirty="0" err="1"/>
              <a:t>iphone</a:t>
            </a:r>
            <a:r>
              <a:rPr lang="en-US" dirty="0"/>
              <a:t> 6s, </a:t>
            </a:r>
            <a:r>
              <a:rPr lang="en-US" dirty="0" err="1"/>
              <a:t>iphone</a:t>
            </a:r>
            <a:r>
              <a:rPr lang="en-US" dirty="0"/>
              <a:t> 6, </a:t>
            </a:r>
            <a:r>
              <a:rPr lang="en-US" dirty="0" err="1"/>
              <a:t>iphone</a:t>
            </a:r>
            <a:r>
              <a:rPr lang="en-US" dirty="0"/>
              <a:t> 7, </a:t>
            </a:r>
            <a:r>
              <a:rPr lang="en-US" dirty="0" err="1"/>
              <a:t>iphone</a:t>
            </a:r>
            <a:r>
              <a:rPr lang="en-US" dirty="0"/>
              <a:t> Se and </a:t>
            </a:r>
            <a:r>
              <a:rPr lang="en-US" dirty="0" err="1"/>
              <a:t>iphone</a:t>
            </a:r>
            <a:r>
              <a:rPr lang="en-US" dirty="0"/>
              <a:t> 8. This indicates that a </a:t>
            </a:r>
            <a:r>
              <a:rPr lang="en-US" b="1" dirty="0"/>
              <a:t>significant portion of Apple users are using older models</a:t>
            </a:r>
            <a:r>
              <a:rPr lang="en-US" dirty="0"/>
              <a:t>. These users might be </a:t>
            </a:r>
            <a:r>
              <a:rPr lang="en-US" b="1" dirty="0"/>
              <a:t>price-sensitive</a:t>
            </a:r>
            <a:r>
              <a:rPr lang="en-US" dirty="0"/>
              <a:t> or </a:t>
            </a:r>
            <a:r>
              <a:rPr lang="en-US" b="1" dirty="0"/>
              <a:t>less inclined towards upgrading frequently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5 handsets of Samsung are Galaxy S8, Galaxy A5, Galaxy J5, Galaxy J3 and Galaxy S7. A mix of </a:t>
            </a:r>
            <a:r>
              <a:rPr lang="en-US" b="1" dirty="0"/>
              <a:t>mid-range (A5, J3, J5)</a:t>
            </a:r>
            <a:r>
              <a:rPr lang="en-US" dirty="0"/>
              <a:t> and </a:t>
            </a:r>
            <a:r>
              <a:rPr lang="en-US" b="1" dirty="0"/>
              <a:t>high-end models (S8, S7)</a:t>
            </a:r>
            <a:r>
              <a:rPr lang="en-US" dirty="0"/>
              <a:t> suggests Samsung users come from </a:t>
            </a:r>
            <a:r>
              <a:rPr lang="en-US" b="1" dirty="0"/>
              <a:t>diverse economic segments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Huawei has one handset which is being used much greater than others which is B528S-23A, but other handsets are not being used much. A dominant usage of the device </a:t>
            </a:r>
            <a:r>
              <a:rPr lang="en-US" b="1" dirty="0"/>
              <a:t>B528S-23A</a:t>
            </a:r>
            <a:r>
              <a:rPr lang="en-US" dirty="0"/>
              <a:t>, which is a </a:t>
            </a:r>
            <a:r>
              <a:rPr lang="en-US" b="1" dirty="0"/>
              <a:t>home wireless router or fixed wireless terminal device</a:t>
            </a:r>
            <a:r>
              <a:rPr lang="en-US" dirty="0"/>
              <a:t>, not a smartphone.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E4CCA0-C053-7F72-45D9-17710DC19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973395" cy="9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44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0ADF3-4083-7D4F-11C2-D0334620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6A296-97A1-3892-A6C5-492E8B70E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94100" indent="-457200">
              <a:buFont typeface="+mj-lt"/>
              <a:buAutoNum type="arabicPeriod"/>
            </a:pPr>
            <a:r>
              <a:rPr lang="en-US" b="1" dirty="0"/>
              <a:t>Apple:</a:t>
            </a:r>
          </a:p>
          <a:p>
            <a:r>
              <a:rPr lang="en-US" dirty="0"/>
              <a:t>Launch </a:t>
            </a:r>
            <a:r>
              <a:rPr lang="en-US" b="1" dirty="0"/>
              <a:t>upgrade campaigns</a:t>
            </a:r>
            <a:r>
              <a:rPr lang="en-US" dirty="0"/>
              <a:t> targeting users with older models (iPhone 6/6s/SE).</a:t>
            </a:r>
          </a:p>
          <a:p>
            <a:r>
              <a:rPr lang="en-US" dirty="0"/>
              <a:t>Offer </a:t>
            </a:r>
            <a:r>
              <a:rPr lang="en-US" b="1" dirty="0"/>
              <a:t>trade-in offers, discounts, or data bundle incentives</a:t>
            </a:r>
            <a:r>
              <a:rPr lang="en-US" dirty="0"/>
              <a:t> to encourage migration to newer iPhones.</a:t>
            </a:r>
          </a:p>
          <a:p>
            <a:pPr marL="36900" indent="0">
              <a:buNone/>
            </a:pPr>
            <a:r>
              <a:rPr lang="en-US" b="1" dirty="0"/>
              <a:t>2.    Samsung:</a:t>
            </a:r>
            <a:endParaRPr lang="en-US" dirty="0"/>
          </a:p>
          <a:p>
            <a:r>
              <a:rPr lang="en-US" dirty="0"/>
              <a:t>Develop </a:t>
            </a:r>
            <a:r>
              <a:rPr lang="en-US" b="1" dirty="0"/>
              <a:t>tiered offers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Premium data plans for high-end users (</a:t>
            </a:r>
            <a:r>
              <a:rPr lang="en-US" b="1" dirty="0"/>
              <a:t>S7, S8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Affordable bundles and loyalty rewards for mid-range users (</a:t>
            </a:r>
            <a:r>
              <a:rPr lang="en-US" b="1" dirty="0"/>
              <a:t>A5, J3, J5</a:t>
            </a:r>
            <a:r>
              <a:rPr lang="en-US" dirty="0"/>
              <a:t>).</a:t>
            </a:r>
          </a:p>
          <a:p>
            <a:r>
              <a:rPr lang="en-US" dirty="0"/>
              <a:t>Opportunity to upsell mid-range users to higher-end models.</a:t>
            </a:r>
          </a:p>
          <a:p>
            <a:pPr marL="36900" indent="0">
              <a:buNone/>
            </a:pPr>
            <a:r>
              <a:rPr lang="en-US" b="1" dirty="0"/>
              <a:t>3.    Huawei:</a:t>
            </a:r>
            <a:endParaRPr lang="en-US" dirty="0"/>
          </a:p>
          <a:p>
            <a:pPr lvl="1"/>
            <a:r>
              <a:rPr lang="en-US" dirty="0"/>
              <a:t>Focus on </a:t>
            </a:r>
            <a:r>
              <a:rPr lang="en-US" b="1" dirty="0"/>
              <a:t>home broadband packages, router upgrades, and loyalty offers</a:t>
            </a:r>
            <a:r>
              <a:rPr lang="en-US" dirty="0"/>
              <a:t> since the primary usage is fixed wireless.</a:t>
            </a:r>
          </a:p>
          <a:p>
            <a:pPr lvl="1"/>
            <a:r>
              <a:rPr lang="en-US" dirty="0"/>
              <a:t>Introduce offers for </a:t>
            </a:r>
            <a:r>
              <a:rPr lang="en-US" b="1" dirty="0"/>
              <a:t>smartphone adoption</a:t>
            </a:r>
            <a:r>
              <a:rPr lang="en-US" dirty="0"/>
              <a:t> if expansion into mobile devices is a goal.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39EA3-D949-885F-CB27-1AA66142C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73395" cy="9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05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32EF-DF75-D09D-E82C-87EB0FF03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Overview Analysis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6322BA-CADD-FF20-ADAC-210B52910B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6195" t="33205" r="12140" b="37550"/>
          <a:stretch>
            <a:fillRect/>
          </a:stretch>
        </p:blipFill>
        <p:spPr>
          <a:xfrm>
            <a:off x="422787" y="2076451"/>
            <a:ext cx="5358498" cy="2751187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5CBFD28-CF12-22F4-178C-208F3E796A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6145" t="25028" r="32762" b="18340"/>
          <a:stretch>
            <a:fillRect/>
          </a:stretch>
        </p:blipFill>
        <p:spPr>
          <a:xfrm>
            <a:off x="6410715" y="2076451"/>
            <a:ext cx="5358498" cy="27511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35B983-D673-6395-BDD6-83995648300C}"/>
              </a:ext>
            </a:extLst>
          </p:cNvPr>
          <p:cNvSpPr txBox="1"/>
          <p:nvPr/>
        </p:nvSpPr>
        <p:spPr>
          <a:xfrm>
            <a:off x="422787" y="5279923"/>
            <a:ext cx="5358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each MSISDN number i.e. for each user, Total number of bearer sessions, Total duration, Total downloads and uploads and total of all app traffic is calculated.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F0115-9503-B736-6F8F-975D82253131}"/>
              </a:ext>
            </a:extLst>
          </p:cNvPr>
          <p:cNvSpPr txBox="1"/>
          <p:nvPr/>
        </p:nvSpPr>
        <p:spPr>
          <a:xfrm>
            <a:off x="6410715" y="5279922"/>
            <a:ext cx="5358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Component 1 explains about 17% of the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3 components, about 60% of the variance is explained.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7 components explain 100% of the variance.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FC2D40-67B7-FF46-4DD8-64B83D5FD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973395" cy="9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95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3AC0-74F0-A9EE-76A8-A3862DF5B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Engagement Analysis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5AADA6-6442-01C5-326C-0A2ADF3FCA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5793" t="37973" r="50597" b="38630"/>
          <a:stretch>
            <a:fillRect/>
          </a:stretch>
        </p:blipFill>
        <p:spPr>
          <a:xfrm>
            <a:off x="913795" y="2281084"/>
            <a:ext cx="4493947" cy="233024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9BB873-3213-3015-3939-867EF56812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6401" t="21066" r="32594" b="19563"/>
          <a:stretch>
            <a:fillRect/>
          </a:stretch>
        </p:blipFill>
        <p:spPr>
          <a:xfrm>
            <a:off x="6784261" y="2281085"/>
            <a:ext cx="4493944" cy="233024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651499-B8DA-DE6B-9EC7-92A89CAB48C6}"/>
              </a:ext>
            </a:extLst>
          </p:cNvPr>
          <p:cNvSpPr txBox="1"/>
          <p:nvPr/>
        </p:nvSpPr>
        <p:spPr>
          <a:xfrm>
            <a:off x="913795" y="4826675"/>
            <a:ext cx="103644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all users have very low engagement scores (close to 0). This is evident from the huge spike at the beginning of the x-axis.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Scores beyond 0.1 are nearly flat, meaning very few users have higher engagement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confirms the same pattern — a sharp peak at the lower end, then rapidly declining.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telecom users are minimally engaged.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may be a small segment of highly engaged users, possibly loyal or high-paying customers.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7F43AA-1054-1B58-5704-24D37AEC8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973395" cy="9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490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{F9A1FEE0-FE04-4A91-AF73-B324884AB2EB}tf55705232_win32</Template>
  <TotalTime>93</TotalTime>
  <Words>1284</Words>
  <Application>Microsoft Office PowerPoint</Application>
  <PresentationFormat>Widescreen</PresentationFormat>
  <Paragraphs>108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Goudy Old Style</vt:lpstr>
      <vt:lpstr>Wingdings 2</vt:lpstr>
      <vt:lpstr>SlateVTI</vt:lpstr>
      <vt:lpstr>User Analytics in the Telecommunication Industry</vt:lpstr>
      <vt:lpstr>Index</vt:lpstr>
      <vt:lpstr>Introduction</vt:lpstr>
      <vt:lpstr>Project Objectives</vt:lpstr>
      <vt:lpstr>User Overview Analysis</vt:lpstr>
      <vt:lpstr>User Overview Analysis</vt:lpstr>
      <vt:lpstr>Recommendation</vt:lpstr>
      <vt:lpstr>User Overview Analysis</vt:lpstr>
      <vt:lpstr>User Engagement Analysis</vt:lpstr>
      <vt:lpstr>User Engagement Analysis</vt:lpstr>
      <vt:lpstr>User Engagement Analysis</vt:lpstr>
      <vt:lpstr>User Engagement Analysis</vt:lpstr>
      <vt:lpstr>Insights</vt:lpstr>
      <vt:lpstr>Experience Analytics</vt:lpstr>
      <vt:lpstr>Experience Analytics</vt:lpstr>
      <vt:lpstr>Satisfaction Analysis</vt:lpstr>
      <vt:lpstr>Satisfaction Analysis</vt:lpstr>
      <vt:lpstr>Satisfaction Analysis</vt:lpstr>
      <vt:lpstr>Key Insights</vt:lpstr>
      <vt:lpstr>Recommendation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Alankar Saxena</dc:creator>
  <cp:lastModifiedBy>Alankar Saxena</cp:lastModifiedBy>
  <cp:revision>1</cp:revision>
  <dcterms:created xsi:type="dcterms:W3CDTF">2025-06-29T18:18:22Z</dcterms:created>
  <dcterms:modified xsi:type="dcterms:W3CDTF">2025-06-29T19:51:40Z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